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63" r:id="rId3"/>
  </p:sldMasterIdLst>
  <p:notesMasterIdLst>
    <p:notesMasterId r:id="rId34"/>
  </p:notesMasterIdLst>
  <p:sldIdLst>
    <p:sldId id="256" r:id="rId4"/>
    <p:sldId id="284" r:id="rId5"/>
    <p:sldId id="10944" r:id="rId6"/>
    <p:sldId id="10943" r:id="rId7"/>
    <p:sldId id="10810" r:id="rId8"/>
    <p:sldId id="10840" r:id="rId9"/>
    <p:sldId id="10852" r:id="rId10"/>
    <p:sldId id="10851" r:id="rId11"/>
    <p:sldId id="10845" r:id="rId12"/>
    <p:sldId id="10846" r:id="rId13"/>
    <p:sldId id="10847" r:id="rId14"/>
    <p:sldId id="10848" r:id="rId15"/>
    <p:sldId id="10849" r:id="rId16"/>
    <p:sldId id="10850" r:id="rId17"/>
    <p:sldId id="10841" r:id="rId18"/>
    <p:sldId id="10854" r:id="rId19"/>
    <p:sldId id="10869" r:id="rId20"/>
    <p:sldId id="10876" r:id="rId21"/>
    <p:sldId id="10877" r:id="rId22"/>
    <p:sldId id="10878" r:id="rId23"/>
    <p:sldId id="10868" r:id="rId24"/>
    <p:sldId id="10879" r:id="rId25"/>
    <p:sldId id="10882" r:id="rId26"/>
    <p:sldId id="10941" r:id="rId27"/>
    <p:sldId id="10942" r:id="rId28"/>
    <p:sldId id="10862" r:id="rId29"/>
    <p:sldId id="10883" r:id="rId30"/>
    <p:sldId id="10867" r:id="rId31"/>
    <p:sldId id="10884" r:id="rId32"/>
    <p:sldId id="10842" r:id="rId33"/>
  </p:sldIdLst>
  <p:sldSz cx="12192000" cy="6858000"/>
  <p:notesSz cx="6858000" cy="9144000"/>
  <p:defaultTextStyle>
    <a:defPPr>
      <a:defRPr lang="en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08"/>
  </p:normalViewPr>
  <p:slideViewPr>
    <p:cSldViewPr snapToGrid="0">
      <p:cViewPr varScale="1">
        <p:scale>
          <a:sx n="89" d="100"/>
          <a:sy n="89" d="100"/>
        </p:scale>
        <p:origin x="133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607F1-8983-1048-99C3-3EA4D9C74393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BAE5F-779C-2E49-8C68-9B8169049E1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201176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24128" rtl="0" eaLnBrk="1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C16F22-355F-8242-97F6-F820A63F61C2}" type="slidenum">
              <a:rPr kumimoji="0" lang="en-CN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ela Text Regular"/>
                <a:ea typeface="+mn-ea"/>
                <a:cs typeface="+mn-cs"/>
                <a:sym typeface="Canela Text Regular"/>
              </a:rPr>
              <a:pPr marL="0" marR="0" lvl="0" indent="0" algn="r" defTabSz="1024128" rtl="0" eaLnBrk="1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CN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nela Text Regular"/>
              <a:ea typeface="+mn-ea"/>
              <a:cs typeface="+mn-cs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9991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C77BA-23D7-1A34-5F56-081DC866B6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1D23BF-179F-E794-5425-AF844C156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C65B1-1935-1960-9FB9-16AB6E0D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6AA61-EBEC-EDDC-2E09-D0B02D636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8C9B7-5349-6D4C-111A-25740E8D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62837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64DD1-FD4C-951C-1777-436D46434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95E660-577B-9745-E7A7-5AEC89CD7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254E5-FBEB-8BFF-7B16-1D58F861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FCD7A-FCCF-56E1-AD61-E82ACAE66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9BBE5-7FEF-32FA-7FF3-4B714AA95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417882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39BC9A-1319-AF34-F390-87D331B01E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22B594-FF06-5CDB-564A-D979AFEF3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FAC91-BED5-18A9-FEE5-DF028CF43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2BA3F-CB39-FC07-3E77-F18252FBA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A758E-A68B-BBD5-78E2-54449EAD6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594846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1533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6D3DE-9E3B-81F6-797D-304C4ABA6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B2C588-9914-74BA-828A-6998A28B76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1351"/>
            </a:lvl1pPr>
            <a:lvl2pPr marL="257156" indent="0" algn="ctr">
              <a:buNone/>
              <a:defRPr sz="1125"/>
            </a:lvl2pPr>
            <a:lvl3pPr marL="514311" indent="0" algn="ctr">
              <a:buNone/>
              <a:defRPr sz="1013"/>
            </a:lvl3pPr>
            <a:lvl4pPr marL="771467" indent="0" algn="ctr">
              <a:buNone/>
              <a:defRPr sz="900"/>
            </a:lvl4pPr>
            <a:lvl5pPr marL="1028624" indent="0" algn="ctr">
              <a:buNone/>
              <a:defRPr sz="900"/>
            </a:lvl5pPr>
            <a:lvl6pPr marL="1285779" indent="0" algn="ctr">
              <a:buNone/>
              <a:defRPr sz="900"/>
            </a:lvl6pPr>
            <a:lvl7pPr marL="1542935" indent="0" algn="ctr">
              <a:buNone/>
              <a:defRPr sz="900"/>
            </a:lvl7pPr>
            <a:lvl8pPr marL="1800090" indent="0" algn="ctr">
              <a:buNone/>
              <a:defRPr sz="900"/>
            </a:lvl8pPr>
            <a:lvl9pPr marL="2057246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723BD-D76F-D731-3155-50EB8AF4A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96D2-2B30-C846-A2A8-42B8B539D93C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A6012-C5DA-BA75-624C-112FEA8D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3A50F-E964-6DF8-2219-D9BB8742F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FD5E-FBA2-5D47-9AFB-3ADDB239CEA0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870938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258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B07F5-B819-9A1B-D3D2-2AC19B555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E9234-CD7F-4368-1BEB-40F2FBEFD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C17C-75AB-A218-7438-3DDB59499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93433-7F90-E85B-CFB0-B47BE3E01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EC521-C66A-75A1-F06D-E61A2755F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15515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EBBBC-7F71-61C5-80FC-C00225A82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BCAEAA-44E9-F741-865A-B4CDF2B79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B3129-CA45-82FF-7ABF-5859BACC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85190-1BDB-D058-87DA-942B2BA7C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19472-FAFC-B7AA-7ACE-6125002E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8902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01F65-22C8-F2D2-C5DA-BDACAB797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2113C-604E-6597-AC97-37BD35EC14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600527-3BA2-FD5A-8A4A-961B5971D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6C9712-AA23-72C5-B921-EB487AC0E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97FE5-B5F7-3EB2-272A-9C11247A9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1021C-3B24-2E87-E5CF-44D8AFD8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42985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98E34-05A1-82E0-9B51-8DA594D27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7EDA9-AE44-C22A-D65E-09D0C11DD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2F905B-ED04-44F6-73B4-777CACF61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A9B616-DC3F-940E-836C-C8D4D7158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AD2E75-7D8E-621B-275F-81A91A1D05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253660-83D0-B676-8B2A-7EF59A45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344E09-2B19-00B0-7FB2-8A1ED368A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A97B31-9290-E9BC-3966-6B709F4C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68282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0281A-1C7B-F32B-DCB7-232B166F0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737E1C-C5EA-B074-B911-8FF0A70EA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5BCA6-6F31-0177-9A0C-D8052B4CF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E07769-8877-0828-6F3E-D8824D7BF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00081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8E80EA-FADB-0C18-55A1-14BC2BF67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0A0407-92ED-1F16-871D-4E8CA6C2B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69586D-D67E-92C7-D943-E61E6CB4A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13404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80A27-0673-6E72-3F29-D5B43001B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02647-912B-EA1C-4ADD-DC9EFB393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8F657-0BBB-9BEE-44ED-11E330602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23A692-D1EF-024C-BEA7-03C7EEDBE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DEDC55-ED71-50ED-A34D-893357380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367007-B110-A9FF-9744-01F6A2ECF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04523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ED753-70B6-16D4-3FE1-B59E5BC2B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D44107-59D5-90E8-BBB7-CDFD41E87C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4A0781-6A8A-1D48-0799-9CB790D61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25FC8-A599-0FF3-BB5B-104DDF6E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1B3B1-7C3C-5C44-AF1A-D67448C82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E0A55-7FEF-64AE-017A-9A30AA30D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025263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0A4AA3-83A7-9271-E7DD-9ABA43EFB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8640F-9B87-5D89-2BB3-9FD550231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C5E6D-8B88-7A12-7C23-EE28AAB28C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0A6025-C946-AE4A-965E-3BC25E8C4CBE}" type="datetimeFigureOut">
              <a:rPr lang="en-CN" smtClean="0"/>
              <a:t>2025/10/17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42064-4150-9119-1828-04FCD2C40F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DDD6A-BEAD-A2F1-513D-7E10FC78A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0F9DF9-B8E2-C244-AAF7-B5A8C5E05477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22756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gradFill rotWithShape="0">
          <a:gsLst>
            <a:gs pos="0">
              <a:srgbClr val="FFFFFF"/>
            </a:gs>
            <a:gs pos="50000">
              <a:srgbClr val="FAFAFA"/>
            </a:gs>
            <a:gs pos="100000">
              <a:srgbClr val="CFCFC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4" descr="image1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98776" y="6"/>
            <a:ext cx="740834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1128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2pPr>
      <a:lvl3pPr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3pPr>
      <a:lvl4pPr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4pPr>
      <a:lvl5pPr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5pPr>
      <a:lvl6pPr marL="257156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6pPr>
      <a:lvl7pPr marL="514311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7pPr>
      <a:lvl8pPr marL="771467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8pPr>
      <a:lvl9pPr marL="1028624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9pPr>
    </p:titleStyle>
    <p:bodyStyle>
      <a:lvl1pPr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128579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257156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385736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514311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771467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6pPr>
      <a:lvl7pPr marL="1028624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7pPr>
      <a:lvl8pPr marL="1285779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8pPr>
      <a:lvl9pPr marL="1542935" algn="l" defTabSz="257156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zh-CN"/>
      </a:defPPr>
      <a:lvl1pPr marL="0" algn="l" defTabSz="514311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56" algn="l" defTabSz="514311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11" algn="l" defTabSz="514311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67" algn="l" defTabSz="514311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24" algn="l" defTabSz="514311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779" algn="l" defTabSz="514311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35" algn="l" defTabSz="514311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090" algn="l" defTabSz="514311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246" algn="l" defTabSz="514311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gradFill rotWithShape="0">
          <a:gsLst>
            <a:gs pos="0">
              <a:srgbClr val="FFFFFF"/>
            </a:gs>
            <a:gs pos="50000">
              <a:srgbClr val="FAFAFA"/>
            </a:gs>
            <a:gs pos="100000">
              <a:srgbClr val="CFCFC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4" descr="image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298776" y="6"/>
            <a:ext cx="740834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144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2pPr>
      <a:lvl3pPr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3pPr>
      <a:lvl4pPr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4pPr>
      <a:lvl5pPr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5pPr>
      <a:lvl6pPr marL="257168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6pPr>
      <a:lvl7pPr marL="514338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7pPr>
      <a:lvl8pPr marL="771506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8pPr>
      <a:lvl9pPr marL="1028674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9pPr>
    </p:titleStyle>
    <p:bodyStyle>
      <a:lvl1pPr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128267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257168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385436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514338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771506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6pPr>
      <a:lvl7pPr marL="1028674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7pPr>
      <a:lvl8pPr marL="1285843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8pPr>
      <a:lvl9pPr marL="1543012" algn="l" defTabSz="257168" rtl="0" eaLnBrk="1" fontAlgn="base" hangingPunct="1">
        <a:spcBef>
          <a:spcPct val="0"/>
        </a:spcBef>
        <a:spcAft>
          <a:spcPct val="0"/>
        </a:spcAft>
        <a:defRPr sz="675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zh-CN"/>
      </a:defPPr>
      <a:lvl1pPr marL="0" algn="l" defTabSz="514338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1pPr>
      <a:lvl2pPr marL="257168" algn="l" defTabSz="514338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2pPr>
      <a:lvl3pPr marL="514338" algn="l" defTabSz="514338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8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algn="l" defTabSz="514338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8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2" algn="l" defTabSz="514338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8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8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Matthew%205&amp;version=NASB1995" TargetMode="Externa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mark%2012%3A43-44&amp;version=NASB1995#fen-NASB1995-24717a" TargetMode="Externa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%2012&amp;version=NASB1995" TargetMode="Externa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Matthew%207&amp;version=NASB1995" TargetMode="Externa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Samuel%2016&amp;version=NASB1995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BE43E-DE86-38C5-3392-7C84F183A8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15BFF-57D8-0BD2-9BF3-3FD4B56594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760944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B30A5-C276-77C7-FF8B-5C608339A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B42641-8459-DD44-E884-997918232F61}"/>
              </a:ext>
            </a:extLst>
          </p:cNvPr>
          <p:cNvSpPr txBox="1"/>
          <p:nvPr/>
        </p:nvSpPr>
        <p:spPr>
          <a:xfrm>
            <a:off x="1524000" y="1779656"/>
            <a:ext cx="9144000" cy="3490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Beatitudes—this is what a transformed heart looks like.  This is what “blessed” people in God look like?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“poor in spirit”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“mourn”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“gentle”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“hunger and thirst”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3200" i="1" kern="0" baseline="30000" dirty="0">
              <a:solidFill>
                <a:srgbClr val="002372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3F1E39-51CA-2996-4870-CB4A361DF75C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4CDAE6-2F2B-19D4-C458-F9D0EF0D7CE9}"/>
              </a:ext>
            </a:extLst>
          </p:cNvPr>
          <p:cNvSpPr txBox="1"/>
          <p:nvPr/>
        </p:nvSpPr>
        <p:spPr>
          <a:xfrm>
            <a:off x="1347537" y="179218"/>
            <a:ext cx="9496927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</a:t>
            </a:r>
          </a:p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look like? (Matthew 5) </a:t>
            </a:r>
            <a:endParaRPr lang="en-CN" sz="53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5738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183CE-F79D-6834-32DD-A6F78A343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DC76533-B760-CACF-60A3-C431A1CF9033}"/>
              </a:ext>
            </a:extLst>
          </p:cNvPr>
          <p:cNvSpPr txBox="1"/>
          <p:nvPr/>
        </p:nvSpPr>
        <p:spPr>
          <a:xfrm>
            <a:off x="1524000" y="1656767"/>
            <a:ext cx="9144000" cy="393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Beatitudes—this is what a transformed heart looks like.  This is what “blessed” people in God look like?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“poor in spirit”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“mourn”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“gentle”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“hunger and thirst”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“merciful”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3200" i="1" kern="0" baseline="30000" dirty="0">
              <a:solidFill>
                <a:srgbClr val="002372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B6B0C-56E2-823D-7E92-EAF11265702E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7BC6DD-467E-8883-2E3E-30020FED9CFB}"/>
              </a:ext>
            </a:extLst>
          </p:cNvPr>
          <p:cNvSpPr txBox="1"/>
          <p:nvPr/>
        </p:nvSpPr>
        <p:spPr>
          <a:xfrm>
            <a:off x="1347537" y="179218"/>
            <a:ext cx="9496927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</a:t>
            </a:r>
          </a:p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look like? (Matthew 5)</a:t>
            </a:r>
            <a:endParaRPr lang="en-CN" sz="3467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68652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7424F-DCDB-B2DB-1DAE-ABDBC6CB3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B1A3E1-B51A-E625-4232-11DABA293897}"/>
              </a:ext>
            </a:extLst>
          </p:cNvPr>
          <p:cNvSpPr txBox="1"/>
          <p:nvPr/>
        </p:nvSpPr>
        <p:spPr>
          <a:xfrm>
            <a:off x="1523999" y="1779657"/>
            <a:ext cx="9144000" cy="4376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Beatitudes—this is what a transformed heart looks like.  This is what “blessed” people in God look like?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“poor in spirit”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“mourn”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“gentle”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“hunger and thirst”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“merciful”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“pure in heart”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3200" i="1" kern="0" baseline="30000" dirty="0">
              <a:solidFill>
                <a:srgbClr val="002372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8AD3DD-BCBD-EA18-12A2-CD68A58EC9FF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922E9F-BBDF-2072-2BD4-4CAC0545B1EE}"/>
              </a:ext>
            </a:extLst>
          </p:cNvPr>
          <p:cNvSpPr txBox="1"/>
          <p:nvPr/>
        </p:nvSpPr>
        <p:spPr>
          <a:xfrm>
            <a:off x="1347537" y="179218"/>
            <a:ext cx="9496927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look like? (Matthew 5)</a:t>
            </a:r>
            <a:endParaRPr lang="en-CN" sz="53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68962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0F14D-BBA8-778B-D518-1EC879BEF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A39F175-4BDB-1CE6-C675-B534C8266171}"/>
              </a:ext>
            </a:extLst>
          </p:cNvPr>
          <p:cNvSpPr txBox="1"/>
          <p:nvPr/>
        </p:nvSpPr>
        <p:spPr>
          <a:xfrm>
            <a:off x="1639503" y="1424539"/>
            <a:ext cx="9144000" cy="5115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Beatitudes—this is what a transformed heart looks like.  This is what “blessed” people in God look like?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“poor in spirit”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“mourn”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“gentle”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“hunger and thirst”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“merciful”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“pure in heart”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“peacemakers”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i="1" kern="0" baseline="30000" dirty="0">
              <a:solidFill>
                <a:srgbClr val="002372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5A78FB-D01D-3312-13F2-0BD32D25C4F3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957E7F-10FE-3788-D455-93665B93A6A6}"/>
              </a:ext>
            </a:extLst>
          </p:cNvPr>
          <p:cNvSpPr txBox="1"/>
          <p:nvPr/>
        </p:nvSpPr>
        <p:spPr>
          <a:xfrm>
            <a:off x="1347537" y="179218"/>
            <a:ext cx="9496927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</a:t>
            </a:r>
          </a:p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look like? (Matthew 5)</a:t>
            </a:r>
            <a:endParaRPr lang="en-CN" sz="3467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26022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B20CF-7575-704A-0393-A758E221A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FD891FD-B9B4-D807-DBFF-C594BD9D8CC2}"/>
              </a:ext>
            </a:extLst>
          </p:cNvPr>
          <p:cNvSpPr txBox="1"/>
          <p:nvPr/>
        </p:nvSpPr>
        <p:spPr>
          <a:xfrm>
            <a:off x="1639503" y="1424539"/>
            <a:ext cx="9144000" cy="5706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Beatitudes—this is what a transformed heart looks like.  This is what “blessed” people in God look like?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“poor in spirit”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“mourn”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“gentle”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“hunger and thirst”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“merciful”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“pure in heart”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“peacemakers”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“persecuted”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3200" i="1" kern="0" baseline="30000" dirty="0">
              <a:solidFill>
                <a:srgbClr val="002372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689955-3BDE-F792-D0C1-CE1FA697BFB6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4798BA-205D-E273-D4A6-06D4E47779B1}"/>
              </a:ext>
            </a:extLst>
          </p:cNvPr>
          <p:cNvSpPr txBox="1"/>
          <p:nvPr/>
        </p:nvSpPr>
        <p:spPr>
          <a:xfrm>
            <a:off x="1347537" y="179218"/>
            <a:ext cx="9496927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</a:t>
            </a:r>
          </a:p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look like? (Matthew 5)</a:t>
            </a:r>
            <a:endParaRPr lang="en-CN" sz="40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71985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5215B-FA1A-2C77-0553-11EBC965C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854A5C-C932-941E-4E3E-B457919A8D23}"/>
              </a:ext>
            </a:extLst>
          </p:cNvPr>
          <p:cNvSpPr txBox="1"/>
          <p:nvPr/>
        </p:nvSpPr>
        <p:spPr>
          <a:xfrm>
            <a:off x="1639503" y="1424540"/>
            <a:ext cx="9144000" cy="1017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</a:pPr>
            <a:br>
              <a:rPr lang="en-US" sz="1347" kern="0" dirty="0">
                <a:solidFill>
                  <a:srgbClr val="000000"/>
                </a:solidFill>
                <a:latin typeface="Canela Text Regular"/>
                <a:sym typeface="Canela Text Regular"/>
                <a:hlinkClick r:id="rId2" tooltip="View Full Chapter"/>
              </a:rPr>
            </a:br>
            <a:r>
              <a:rPr lang="en-US" sz="21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 </a:t>
            </a:r>
            <a:endParaRPr lang="en-CN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37A9BB-52C3-C5FD-FF93-DF1341CD3824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754611-A433-CC6B-D637-BC201FE306D4}"/>
              </a:ext>
            </a:extLst>
          </p:cNvPr>
          <p:cNvSpPr txBox="1"/>
          <p:nvPr/>
        </p:nvSpPr>
        <p:spPr>
          <a:xfrm>
            <a:off x="1524000" y="277368"/>
            <a:ext cx="9144000" cy="223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CN" sz="48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294473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96A58-55E3-FAF7-37E9-B54D26931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64BC774-29A3-A863-1B09-869DB8BC6F00}"/>
              </a:ext>
            </a:extLst>
          </p:cNvPr>
          <p:cNvSpPr txBox="1"/>
          <p:nvPr/>
        </p:nvSpPr>
        <p:spPr>
          <a:xfrm>
            <a:off x="1524000" y="1872591"/>
            <a:ext cx="9027885" cy="402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a. Test #1 Secret spiritual discipline 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(Matthew 6:1-18) 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US" sz="14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D243BD-B903-6DDA-9197-75CEE3E3E35B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F63DC5-C626-93F6-885F-B75AC2B41BAD}"/>
              </a:ext>
            </a:extLst>
          </p:cNvPr>
          <p:cNvSpPr txBox="1"/>
          <p:nvPr/>
        </p:nvSpPr>
        <p:spPr>
          <a:xfrm>
            <a:off x="1524000" y="277368"/>
            <a:ext cx="9144000" cy="223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CN" sz="48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784743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EBF27-107C-DDFC-4D71-44A690313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60FE0F0-493E-893F-6B5A-49808FEEBD81}"/>
              </a:ext>
            </a:extLst>
          </p:cNvPr>
          <p:cNvSpPr txBox="1"/>
          <p:nvPr/>
        </p:nvSpPr>
        <p:spPr>
          <a:xfrm>
            <a:off x="1524000" y="1594653"/>
            <a:ext cx="9144000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a. Test #1 Secret spiritual discipline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(Matthew 6:1-18)</a:t>
            </a: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Giving</a:t>
            </a:r>
          </a:p>
          <a:p>
            <a:pPr defTabSz="1365639" hangingPunct="0">
              <a:lnSpc>
                <a:spcPct val="90000"/>
              </a:lnSpc>
            </a:pP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81227B-4B99-D239-90E1-EB99DF17D2C0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153B7B-CE9D-8DC1-8B0A-FCB1F02185A8}"/>
              </a:ext>
            </a:extLst>
          </p:cNvPr>
          <p:cNvSpPr txBox="1"/>
          <p:nvPr/>
        </p:nvSpPr>
        <p:spPr>
          <a:xfrm>
            <a:off x="1524000" y="277368"/>
            <a:ext cx="9144000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127008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EA789-C137-DAE7-3731-1946B3FA6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457BC4B-50CE-1242-2009-519F18391B80}"/>
              </a:ext>
            </a:extLst>
          </p:cNvPr>
          <p:cNvSpPr txBox="1"/>
          <p:nvPr/>
        </p:nvSpPr>
        <p:spPr>
          <a:xfrm>
            <a:off x="1524000" y="1772529"/>
            <a:ext cx="9005896" cy="269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a. Test #1 Secret spiritual discipline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(Matthew 6:1-18)</a:t>
            </a: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Giving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Prayer </a:t>
            </a:r>
          </a:p>
          <a:p>
            <a:pPr defTabSz="1365639" hangingPunct="0">
              <a:lnSpc>
                <a:spcPct val="90000"/>
              </a:lnSpc>
            </a:pPr>
            <a:endParaRPr lang="en-US" sz="14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US" sz="14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C513FF-C15A-468B-9A90-23791A1B42B0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5FCFDA-03C0-1C68-F5D9-4D9EAF6075CE}"/>
              </a:ext>
            </a:extLst>
          </p:cNvPr>
          <p:cNvSpPr txBox="1"/>
          <p:nvPr/>
        </p:nvSpPr>
        <p:spPr>
          <a:xfrm>
            <a:off x="1524000" y="277368"/>
            <a:ext cx="9144000" cy="223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CN" sz="48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8ADB82-9AF9-86F3-B5AC-7057DCAC1F80}"/>
              </a:ext>
            </a:extLst>
          </p:cNvPr>
          <p:cNvSpPr txBox="1"/>
          <p:nvPr/>
        </p:nvSpPr>
        <p:spPr>
          <a:xfrm>
            <a:off x="1662105" y="4499429"/>
            <a:ext cx="8062468" cy="38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21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 </a:t>
            </a:r>
            <a:endParaRPr lang="en-CN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411347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E0B12-AD84-7642-756A-92E1C4655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E5A45FB-9CEF-095C-5A20-B4D48D069B91}"/>
              </a:ext>
            </a:extLst>
          </p:cNvPr>
          <p:cNvSpPr txBox="1"/>
          <p:nvPr/>
        </p:nvSpPr>
        <p:spPr>
          <a:xfrm>
            <a:off x="1524000" y="1759881"/>
            <a:ext cx="9144000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a. Test #1 Secret spiritual discipline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(Matthew 6:1-18)</a:t>
            </a: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Giving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Prayer 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Fasting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79441A-554C-4120-963E-30EBB6564AE6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6F5CA0-6726-F7C6-B991-588B13949C45}"/>
              </a:ext>
            </a:extLst>
          </p:cNvPr>
          <p:cNvSpPr txBox="1"/>
          <p:nvPr/>
        </p:nvSpPr>
        <p:spPr>
          <a:xfrm>
            <a:off x="1524000" y="277368"/>
            <a:ext cx="9144000" cy="223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CN" sz="48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59929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C33DF58-2011-2146-146F-E845B78A9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1301"/>
            <a:ext cx="9144000" cy="1775192"/>
          </a:xfrm>
        </p:spPr>
        <p:txBody>
          <a:bodyPr/>
          <a:lstStyle/>
          <a:p>
            <a:pPr>
              <a:buClr>
                <a:srgbClr val="6FB7D7"/>
              </a:buClr>
              <a:buSzPct val="110000"/>
              <a:defRPr/>
            </a:pPr>
            <a:endParaRPr lang="en-US" sz="3733" dirty="0">
              <a:latin typeface="Arial Narrow" panose="020B0604020202020204" pitchFamily="34" charset="0"/>
              <a:cs typeface="Arial Narrow" panose="020B0604020202020204" pitchFamily="34" charset="0"/>
            </a:endParaRPr>
          </a:p>
          <a:p>
            <a:pPr>
              <a:buClr>
                <a:srgbClr val="6FB7D7"/>
              </a:buClr>
              <a:buSzPct val="110000"/>
              <a:defRPr/>
            </a:pPr>
            <a:r>
              <a:rPr lang="en-US" sz="3733" dirty="0">
                <a:latin typeface="Arial Narrow" panose="020B0604020202020204" pitchFamily="34" charset="0"/>
                <a:cs typeface="Arial Narrow" panose="020B0604020202020204" pitchFamily="34" charset="0"/>
              </a:rPr>
              <a:t>Pastor Jason Kim</a:t>
            </a:r>
          </a:p>
          <a:p>
            <a:pPr>
              <a:buClr>
                <a:srgbClr val="6FB7D7"/>
              </a:buClr>
              <a:buSzPct val="110000"/>
              <a:defRPr/>
            </a:pPr>
            <a:r>
              <a:rPr lang="en-US" altLang="zh-CN" sz="3733" dirty="0">
                <a:latin typeface="Arial Narrow" panose="020B0604020202020204" pitchFamily="34" charset="0"/>
                <a:cs typeface="Arial Narrow" panose="020B0604020202020204" pitchFamily="34" charset="0"/>
              </a:rPr>
              <a:t>Matthew 5-7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ACB27DF-54C8-61A8-EF20-EBCA6B7BAD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8035" y="4051302"/>
            <a:ext cx="8955931" cy="731343"/>
          </a:xfrm>
        </p:spPr>
        <p:txBody>
          <a:bodyPr/>
          <a:lstStyle/>
          <a:p>
            <a:br>
              <a:rPr lang="en-US" sz="4533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br>
              <a:rPr lang="en-US" sz="4533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br>
              <a:rPr lang="en-US" sz="3733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endParaRPr lang="en-CN" sz="4267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283FBF-8315-15D4-CAC3-B75D1F066D4B}"/>
              </a:ext>
            </a:extLst>
          </p:cNvPr>
          <p:cNvSpPr txBox="1"/>
          <p:nvPr/>
        </p:nvSpPr>
        <p:spPr>
          <a:xfrm>
            <a:off x="1524000" y="1616302"/>
            <a:ext cx="9144000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</a:pPr>
            <a:r>
              <a:rPr lang="en-US" sz="6400" b="1" kern="0" dirty="0">
                <a:solidFill>
                  <a:srgbClr val="201F1E"/>
                </a:solidFill>
                <a:latin typeface="Arial" panose="020B0604020202020204" pitchFamily="34" charset="0"/>
                <a:cs typeface="Arial" panose="020B0604020202020204" pitchFamily="34" charset="0"/>
                <a:sym typeface="Canela Text Regular"/>
              </a:rPr>
              <a:t>Make Up Your Mind Time On The Mountain</a:t>
            </a:r>
          </a:p>
          <a:p>
            <a:pPr algn="ctr" defTabSz="1365639" hangingPunct="0">
              <a:lnSpc>
                <a:spcPct val="90000"/>
              </a:lnSpc>
            </a:pPr>
            <a:r>
              <a:rPr lang="en-US" sz="6400" b="1" kern="0" dirty="0">
                <a:solidFill>
                  <a:srgbClr val="201F1E"/>
                </a:solidFill>
                <a:latin typeface="Arial" panose="020B0604020202020204" pitchFamily="34" charset="0"/>
                <a:cs typeface="Arial" panose="020B0604020202020204" pitchFamily="34" charset="0"/>
                <a:sym typeface="Canela Text Regular"/>
              </a:rPr>
              <a:t>Part II</a:t>
            </a:r>
          </a:p>
        </p:txBody>
      </p:sp>
    </p:spTree>
    <p:extLst>
      <p:ext uri="{BB962C8B-B14F-4D97-AF65-F5344CB8AC3E}">
        <p14:creationId xmlns:p14="http://schemas.microsoft.com/office/powerpoint/2010/main" val="2103838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975C0-AA33-6AAF-C7EC-105C8B766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1B42DBC-170D-0834-03A8-8CBB4943BA50}"/>
              </a:ext>
            </a:extLst>
          </p:cNvPr>
          <p:cNvSpPr txBox="1"/>
          <p:nvPr/>
        </p:nvSpPr>
        <p:spPr>
          <a:xfrm>
            <a:off x="1524000" y="1759881"/>
            <a:ext cx="9144000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a. Test #1 Secret spiritual discipline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(Matthew 6:1-18)</a:t>
            </a: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Giving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Prayer 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Fasting.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C15AD0-8EFE-0450-C0E8-2F4C5BB2D524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5736F1-4C77-EF45-8038-9E874C5464A4}"/>
              </a:ext>
            </a:extLst>
          </p:cNvPr>
          <p:cNvSpPr txBox="1"/>
          <p:nvPr/>
        </p:nvSpPr>
        <p:spPr>
          <a:xfrm>
            <a:off x="1524000" y="277368"/>
            <a:ext cx="9144000" cy="223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CN" sz="48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00DEEE-71E3-2DF9-6026-E79D1CDD6836}"/>
              </a:ext>
            </a:extLst>
          </p:cNvPr>
          <p:cNvSpPr txBox="1"/>
          <p:nvPr/>
        </p:nvSpPr>
        <p:spPr>
          <a:xfrm>
            <a:off x="1524001" y="4499429"/>
            <a:ext cx="8200572" cy="2012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  <a:defRPr/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Matthew 6:1</a:t>
            </a: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“Beware of practicing your righteousness before men to be noticed by them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.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r>
              <a:rPr lang="en-US" sz="21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 </a:t>
            </a:r>
            <a:endParaRPr lang="en-CN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559833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B3404-6B27-839B-4126-35A3980AD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0411FF-F486-8A61-07FC-ECC7272A1512}"/>
              </a:ext>
            </a:extLst>
          </p:cNvPr>
          <p:cNvSpPr txBox="1"/>
          <p:nvPr/>
        </p:nvSpPr>
        <p:spPr>
          <a:xfrm>
            <a:off x="1524001" y="1017322"/>
            <a:ext cx="9144000" cy="3785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b. Test #2 Investments 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(Matthew 6: 16-24)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6C69C5-DB98-BEE4-E776-83A7D44CDAE7}"/>
              </a:ext>
            </a:extLst>
          </p:cNvPr>
          <p:cNvSpPr txBox="1"/>
          <p:nvPr/>
        </p:nvSpPr>
        <p:spPr>
          <a:xfrm>
            <a:off x="1524000" y="277368"/>
            <a:ext cx="9144000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730995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B1576-BFC4-77BF-6744-E1209ADDF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35A847D-7365-8B08-0B75-49A019A0BAC2}"/>
              </a:ext>
            </a:extLst>
          </p:cNvPr>
          <p:cNvSpPr txBox="1"/>
          <p:nvPr/>
        </p:nvSpPr>
        <p:spPr>
          <a:xfrm>
            <a:off x="1524000" y="825581"/>
            <a:ext cx="9144000" cy="6001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 b. Test #2 Investments 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(Matthew 6: 16-24)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Matthew 6:21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“For where your treasure is, there your heart will be also.”</a:t>
            </a:r>
            <a:endParaRPr lang="en-CN" sz="3200" i="1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E07C64-79DD-AEAB-2168-1BC068E0C518}"/>
              </a:ext>
            </a:extLst>
          </p:cNvPr>
          <p:cNvSpPr txBox="1"/>
          <p:nvPr/>
        </p:nvSpPr>
        <p:spPr>
          <a:xfrm>
            <a:off x="1524000" y="277368"/>
            <a:ext cx="9144000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42830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8969D-48B6-1D87-2FA7-957519BB0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206B39E-39CF-FBC1-48BC-F5EB11C4FB42}"/>
              </a:ext>
            </a:extLst>
          </p:cNvPr>
          <p:cNvSpPr txBox="1"/>
          <p:nvPr/>
        </p:nvSpPr>
        <p:spPr>
          <a:xfrm>
            <a:off x="1524000" y="727035"/>
            <a:ext cx="9144000" cy="6887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b. Test #2 Investments 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(Matthew 6: 16-24)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Matthew 6:21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“For where your treasure is, there your heart will be also.”</a:t>
            </a:r>
            <a:endParaRPr lang="en-CN" sz="3200" i="1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Malicah 3:8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“Will a man rob God? Yet you are robbing Me! But you say, ‘How have we robbed You?’ </a:t>
            </a:r>
            <a:r>
              <a:rPr lang="en-US" sz="3200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In tithes and offerings.”</a:t>
            </a:r>
            <a:endParaRPr lang="en-CN" sz="3200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44CC1A-67F8-20CD-2C38-2A150346865A}"/>
              </a:ext>
            </a:extLst>
          </p:cNvPr>
          <p:cNvSpPr txBox="1"/>
          <p:nvPr/>
        </p:nvSpPr>
        <p:spPr>
          <a:xfrm>
            <a:off x="1524000" y="277368"/>
            <a:ext cx="9144000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876621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12EBD-BAB6-5C69-65C5-3C05E354D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999A1A-61BB-A59F-E638-C88121F59481}"/>
              </a:ext>
            </a:extLst>
          </p:cNvPr>
          <p:cNvSpPr txBox="1"/>
          <p:nvPr/>
        </p:nvSpPr>
        <p:spPr>
          <a:xfrm>
            <a:off x="1421331" y="483195"/>
            <a:ext cx="9144000" cy="5262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b. Test #2 Investments 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(Matthew 6: 16-24)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Mark 12:43-44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  <a:r>
              <a:rPr lang="en-US" sz="3200" i="1" kern="0" baseline="3000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43 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Calling His disciples to Him, He said to them, “Truly I say to you, this poor widow put in more than all </a:t>
            </a:r>
            <a:r>
              <a:rPr lang="en-US" sz="3200" i="1" kern="0" baseline="3000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[</a:t>
            </a:r>
            <a:r>
              <a:rPr lang="en-US" sz="3200" i="1" kern="0" baseline="3000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  <a:hlinkClick r:id="rId2" tooltip="See footnote 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</a:t>
            </a:r>
            <a:r>
              <a:rPr lang="en-US" sz="3200" i="1" kern="0" baseline="3000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]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contributors to the treasury; </a:t>
            </a:r>
            <a:r>
              <a:rPr lang="en-US" sz="3200" i="1" kern="0" baseline="3000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44 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for they all put in out of their surplus, but she, out of her poverty, put in all she owned, all she had to live on.”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8D3B8C-31A9-F0EB-2A62-F08E0E4992E6}"/>
              </a:ext>
            </a:extLst>
          </p:cNvPr>
          <p:cNvSpPr txBox="1"/>
          <p:nvPr/>
        </p:nvSpPr>
        <p:spPr>
          <a:xfrm>
            <a:off x="1524000" y="200366"/>
            <a:ext cx="9144000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45889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F0678-50F1-17FE-438E-B658F2EF6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BE54A1D-AA9C-74D2-B98E-A3D3895D24C0}"/>
              </a:ext>
            </a:extLst>
          </p:cNvPr>
          <p:cNvSpPr txBox="1"/>
          <p:nvPr/>
        </p:nvSpPr>
        <p:spPr>
          <a:xfrm>
            <a:off x="1421331" y="483195"/>
            <a:ext cx="9144000" cy="6887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 </a:t>
            </a: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b. Test #2 Investments 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(Matthew 6: 16-24)</a:t>
            </a:r>
          </a:p>
          <a:p>
            <a:pPr defTabSz="1365639" hangingPunct="0">
              <a:lnSpc>
                <a:spcPct val="90000"/>
              </a:lnSpc>
            </a:pPr>
            <a:endParaRPr lang="en-US" sz="3200" i="1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Luke 12:20-21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</a:t>
            </a:r>
            <a:r>
              <a:rPr lang="en-US" sz="3200" i="1" kern="0" baseline="3000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20 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But God said to him, ‘You fool! This very night your soul is required of you; and now who will own what you have prepared?’ </a:t>
            </a:r>
            <a:r>
              <a:rPr lang="en-US" sz="3200" i="1" kern="0" baseline="3000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21 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So is the man who stores up treasure for himself, and is not rich toward God.”</a:t>
            </a:r>
          </a:p>
          <a:p>
            <a:pPr defTabSz="1365639" hangingPunct="0">
              <a:lnSpc>
                <a:spcPct val="90000"/>
              </a:lnSpc>
            </a:pPr>
            <a:br>
              <a:rPr lang="en-US" sz="3200" kern="0" dirty="0">
                <a:solidFill>
                  <a:srgbClr val="0070C0"/>
                </a:solidFill>
                <a:latin typeface="Canela Text Regular"/>
                <a:sym typeface="Canela Text Regular"/>
                <a:hlinkClick r:id="rId2" tooltip="View Full Chapt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n-US" sz="3200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D40729-E66F-481C-2419-107698D24678}"/>
              </a:ext>
            </a:extLst>
          </p:cNvPr>
          <p:cNvSpPr txBox="1"/>
          <p:nvPr/>
        </p:nvSpPr>
        <p:spPr>
          <a:xfrm>
            <a:off x="1524000" y="200366"/>
            <a:ext cx="9144000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204076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BE577-F2BD-87B8-4F10-E8B7CB988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3545306-E814-F066-3FAF-4136F987BE2E}"/>
              </a:ext>
            </a:extLst>
          </p:cNvPr>
          <p:cNvSpPr txBox="1"/>
          <p:nvPr/>
        </p:nvSpPr>
        <p:spPr>
          <a:xfrm>
            <a:off x="1724628" y="4627439"/>
            <a:ext cx="9144000" cy="1717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21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 </a:t>
            </a:r>
            <a:endParaRPr lang="en-CN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D9523C-66AE-50F6-EB20-6147D70C09E7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7E6A28-D275-B06B-3A0C-BA6EE2A505A8}"/>
              </a:ext>
            </a:extLst>
          </p:cNvPr>
          <p:cNvSpPr txBox="1"/>
          <p:nvPr/>
        </p:nvSpPr>
        <p:spPr>
          <a:xfrm>
            <a:off x="1524000" y="277368"/>
            <a:ext cx="9144000" cy="223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CN" sz="48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4282E2-0960-B3F2-6C42-ACC96954F19A}"/>
              </a:ext>
            </a:extLst>
          </p:cNvPr>
          <p:cNvSpPr txBox="1"/>
          <p:nvPr/>
        </p:nvSpPr>
        <p:spPr>
          <a:xfrm>
            <a:off x="1407887" y="1409985"/>
            <a:ext cx="9144000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255687" defTabSz="1365639" hangingPunct="0">
              <a:lnSpc>
                <a:spcPct val="90000"/>
              </a:lnSpc>
            </a:pPr>
            <a:r>
              <a:rPr lang="en-US" sz="21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  </a:t>
            </a:r>
          </a:p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c. Test #3 Trust 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(Matthew 6: 25-34)</a:t>
            </a:r>
          </a:p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24692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F2291-D393-2D01-8A1F-63FEAF93E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2150E28-C679-7250-2113-E32A3E066A3E}"/>
              </a:ext>
            </a:extLst>
          </p:cNvPr>
          <p:cNvSpPr txBox="1"/>
          <p:nvPr/>
        </p:nvSpPr>
        <p:spPr>
          <a:xfrm>
            <a:off x="1724628" y="4627439"/>
            <a:ext cx="9144000" cy="1717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21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 </a:t>
            </a:r>
            <a:endParaRPr lang="en-CN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DF20A2-934F-023D-F507-E01CE3ABCD0C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008819-375F-C05F-BEBC-9015D9A90B0F}"/>
              </a:ext>
            </a:extLst>
          </p:cNvPr>
          <p:cNvSpPr txBox="1"/>
          <p:nvPr/>
        </p:nvSpPr>
        <p:spPr>
          <a:xfrm>
            <a:off x="1524000" y="277368"/>
            <a:ext cx="9144000" cy="223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CN" sz="48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79FFB8-7929-8531-E8BF-75955841D788}"/>
              </a:ext>
            </a:extLst>
          </p:cNvPr>
          <p:cNvSpPr txBox="1"/>
          <p:nvPr/>
        </p:nvSpPr>
        <p:spPr>
          <a:xfrm>
            <a:off x="1335315" y="1416343"/>
            <a:ext cx="9332685" cy="3637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255687" defTabSz="1365639" hangingPunct="0">
              <a:lnSpc>
                <a:spcPct val="90000"/>
              </a:lnSpc>
            </a:pPr>
            <a:r>
              <a:rPr lang="en-US" sz="21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  </a:t>
            </a:r>
          </a:p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c. Test #3 Trust (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Matthew 6: 25-34)</a:t>
            </a: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Matthew 6:34</a:t>
            </a: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“Therefore, do not be anxious for tomorrow;”</a:t>
            </a: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0392264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0381D-CACD-8C17-C947-157C1ECA1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3123EAB-C5BB-9294-AE85-E155172B1EDA}"/>
              </a:ext>
            </a:extLst>
          </p:cNvPr>
          <p:cNvSpPr txBox="1"/>
          <p:nvPr/>
        </p:nvSpPr>
        <p:spPr>
          <a:xfrm>
            <a:off x="1349829" y="1017322"/>
            <a:ext cx="9144000" cy="6472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1400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 </a:t>
            </a: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B05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B05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  d. Test # 4 Relationships 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(Matthew 7:1-12)</a:t>
            </a: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1400" b="1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Matt.7:12—</a:t>
            </a:r>
            <a:r>
              <a:rPr lang="en-US" sz="1400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“Therefore, however you want people to treat you, so treat them.”</a:t>
            </a:r>
            <a:endParaRPr lang="en-CN" sz="1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1400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 </a:t>
            </a:r>
            <a:endParaRPr lang="en-CN" sz="1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5C3768-9337-1816-9BC4-AE931343BD26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24524D-C1D5-77EE-80B7-BCEE2B167BDD}"/>
              </a:ext>
            </a:extLst>
          </p:cNvPr>
          <p:cNvSpPr txBox="1"/>
          <p:nvPr/>
        </p:nvSpPr>
        <p:spPr>
          <a:xfrm>
            <a:off x="1524000" y="131524"/>
            <a:ext cx="9144000" cy="223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CN" sz="48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499077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6CA82-C81A-8546-5EEC-C24CBA986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2B661EF-AD0E-B0E1-250A-EE12406E062A}"/>
              </a:ext>
            </a:extLst>
          </p:cNvPr>
          <p:cNvSpPr txBox="1"/>
          <p:nvPr/>
        </p:nvSpPr>
        <p:spPr>
          <a:xfrm>
            <a:off x="1640115" y="2163951"/>
            <a:ext cx="9245600" cy="9586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1400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 </a:t>
            </a: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B05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2133" kern="0" dirty="0">
              <a:solidFill>
                <a:srgbClr val="00B05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kern="0" dirty="0">
                <a:solidFill>
                  <a:srgbClr val="0082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   d. Test # 4 Relationships </a:t>
            </a: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(Matthew 7:1-12)</a:t>
            </a:r>
          </a:p>
          <a:p>
            <a:pPr defTabSz="1365639" hangingPunct="0">
              <a:lnSpc>
                <a:spcPct val="90000"/>
              </a:lnSpc>
              <a:defRPr/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82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Matthew 7:12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“Therefore, however you want people to treat you, so treat them.”</a:t>
            </a:r>
            <a:endParaRPr lang="en-CN" sz="3200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r>
              <a:rPr lang="en-US" sz="1347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 </a:t>
            </a: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br>
              <a:rPr lang="en-US" sz="1867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  <a:hlinkClick r:id="rId2" tooltip="View Full Chapt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n-CN" sz="1867" i="1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endParaRPr lang="en-US" sz="1400" b="1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1400" b="1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Matt.7:12—</a:t>
            </a:r>
            <a:r>
              <a:rPr lang="en-US" sz="1400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“Therefore, however you want people to treat you, so treat them.”</a:t>
            </a:r>
            <a:endParaRPr lang="en-CN" sz="1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1400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 </a:t>
            </a:r>
            <a:endParaRPr lang="en-CN" sz="1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48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78A8F9-B47C-28BA-2E03-136B72888949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C0BC43-CFC7-D2E2-C97A-FDF6A3A6093C}"/>
              </a:ext>
            </a:extLst>
          </p:cNvPr>
          <p:cNvSpPr txBox="1"/>
          <p:nvPr/>
        </p:nvSpPr>
        <p:spPr>
          <a:xfrm>
            <a:off x="1524000" y="131524"/>
            <a:ext cx="9144000" cy="223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II. Tests to know if you have a transformed heart? (Matthew 6,7)</a:t>
            </a:r>
            <a:endParaRPr lang="en-US" sz="5333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</a:pPr>
            <a:endParaRPr lang="en-CN" sz="4800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75097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llage of land and water&#10;&#10;AI-generated content may be incorrect.">
            <a:extLst>
              <a:ext uri="{FF2B5EF4-FFF2-40B4-BE49-F238E27FC236}">
                <a16:creationId xmlns:a16="http://schemas.microsoft.com/office/drawing/2014/main" id="{C1464767-71D0-A25A-D14D-3FFF057E4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253" y="0"/>
            <a:ext cx="91247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105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BD0DD-4F0B-820A-84A3-54F59A84C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74BD3B7-A1E7-514B-5C75-46DA2649E426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7CF18F-4B15-FF40-1D09-7B7D24BF4769}"/>
              </a:ext>
            </a:extLst>
          </p:cNvPr>
          <p:cNvSpPr txBox="1"/>
          <p:nvPr/>
        </p:nvSpPr>
        <p:spPr>
          <a:xfrm>
            <a:off x="1524001" y="447530"/>
            <a:ext cx="9496927" cy="830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CN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4013450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F1760F-8821-191C-B9BA-F86D3C5113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A5EF52-2041-CE86-48DE-3F780A9D9459}"/>
              </a:ext>
            </a:extLst>
          </p:cNvPr>
          <p:cNvSpPr txBox="1"/>
          <p:nvPr/>
        </p:nvSpPr>
        <p:spPr>
          <a:xfrm>
            <a:off x="1524000" y="346511"/>
            <a:ext cx="91440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</a:pPr>
            <a:r>
              <a:rPr lang="en-CN" sz="4800" kern="0" dirty="0">
                <a:solidFill>
                  <a:srgbClr val="000000"/>
                </a:solidFill>
                <a:latin typeface="Canela Text Regular"/>
                <a:sym typeface="Canela Text Regular"/>
              </a:rPr>
              <a:t>Review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1D3D42-D568-33CB-E173-7BBF6E1E473C}"/>
              </a:ext>
            </a:extLst>
          </p:cNvPr>
          <p:cNvSpPr txBox="1"/>
          <p:nvPr/>
        </p:nvSpPr>
        <p:spPr>
          <a:xfrm>
            <a:off x="1524001" y="1600201"/>
            <a:ext cx="9110311" cy="319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CN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1 Samuel 16:7</a:t>
            </a:r>
          </a:p>
          <a:p>
            <a:pPr defTabSz="1365639" hangingPunct="0">
              <a:lnSpc>
                <a:spcPct val="90000"/>
              </a:lnSpc>
            </a:pPr>
            <a:r>
              <a:rPr lang="en-US" sz="3200" i="1" kern="0" baseline="3000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7 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But the </a:t>
            </a:r>
            <a:r>
              <a:rPr lang="en-US" sz="3200" i="1" kern="0" cap="small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Lord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 said to Samuel, “Do not look at his appearance or at the height of his stature, because I have rejected him; for God sees not as man sees, for man looks at the outward appearance, but the </a:t>
            </a:r>
            <a:r>
              <a:rPr lang="en-US" sz="3200" i="1" kern="0" cap="small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Lord</a:t>
            </a:r>
            <a: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 looks at the heart.”</a:t>
            </a:r>
          </a:p>
          <a:p>
            <a:pPr defTabSz="1365639" hangingPunct="0">
              <a:lnSpc>
                <a:spcPct val="90000"/>
              </a:lnSpc>
            </a:pPr>
            <a:br>
              <a:rPr lang="en-US" sz="3200" i="1" kern="0" dirty="0">
                <a:solidFill>
                  <a:srgbClr val="0070C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  <a:hlinkClick r:id="rId2" tooltip="View Full Chapt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n-CN" sz="3200" i="1" kern="0" dirty="0">
              <a:solidFill>
                <a:srgbClr val="0070C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43631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2DD13-B8BD-F123-02A9-8888698FB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825ADC4-5130-E80B-3FBA-DF326EEE8D81}"/>
              </a:ext>
            </a:extLst>
          </p:cNvPr>
          <p:cNvSpPr txBox="1"/>
          <p:nvPr/>
        </p:nvSpPr>
        <p:spPr>
          <a:xfrm>
            <a:off x="1639503" y="1424539"/>
            <a:ext cx="9144000" cy="978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  <a:defRPr/>
            </a:pPr>
            <a:endParaRPr lang="en-CN" sz="21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3200" kern="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r>
              <a:rPr lang="en-US" sz="3200" i="1" kern="0" baseline="30000" dirty="0">
                <a:solidFill>
                  <a:srgbClr val="002372"/>
                </a:solidFill>
                <a:latin typeface="Arial" panose="020B0604020202020204" pitchFamily="34" charset="0"/>
                <a:cs typeface="Arial" panose="020B0604020202020204" pitchFamily="34" charset="0"/>
                <a:sym typeface="Canela Text Regular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3CB19C-0076-714D-1730-0937A3968D21}"/>
              </a:ext>
            </a:extLst>
          </p:cNvPr>
          <p:cNvSpPr txBox="1"/>
          <p:nvPr/>
        </p:nvSpPr>
        <p:spPr>
          <a:xfrm>
            <a:off x="-1309260" y="717096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BCC75E-94AE-9456-66B2-3E2CACAC1DCB}"/>
              </a:ext>
            </a:extLst>
          </p:cNvPr>
          <p:cNvSpPr txBox="1"/>
          <p:nvPr/>
        </p:nvSpPr>
        <p:spPr>
          <a:xfrm>
            <a:off x="1286577" y="113854"/>
            <a:ext cx="9496927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48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</a:t>
            </a:r>
          </a:p>
          <a:p>
            <a:pPr algn="ctr" defTabSz="1365639" hangingPunct="0">
              <a:lnSpc>
                <a:spcPct val="90000"/>
              </a:lnSpc>
              <a:defRPr/>
            </a:pPr>
            <a:r>
              <a:rPr lang="en-US" sz="48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look like? (Matthew 5) </a:t>
            </a:r>
            <a:endParaRPr lang="en-CN" sz="48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978649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20431-A0C7-939A-578C-C7A05E0B4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9ADD277-D9CF-E982-480C-3EA36EEB5056}"/>
              </a:ext>
            </a:extLst>
          </p:cNvPr>
          <p:cNvSpPr txBox="1"/>
          <p:nvPr/>
        </p:nvSpPr>
        <p:spPr>
          <a:xfrm>
            <a:off x="1524001" y="1424539"/>
            <a:ext cx="9259503" cy="2086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2667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Beatitudes—this is what a transformed heart looks like.  This is what “blessed” people in God look like?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3200" i="1" kern="0" baseline="30000" dirty="0">
              <a:solidFill>
                <a:srgbClr val="002372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15A656-1191-D057-CB0D-32352C14FAD3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A8115F-64D7-4F87-863E-1A58872CE4A0}"/>
              </a:ext>
            </a:extLst>
          </p:cNvPr>
          <p:cNvSpPr txBox="1"/>
          <p:nvPr/>
        </p:nvSpPr>
        <p:spPr>
          <a:xfrm>
            <a:off x="1347537" y="179218"/>
            <a:ext cx="9496927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48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</a:t>
            </a:r>
          </a:p>
          <a:p>
            <a:pPr algn="ctr" defTabSz="1365639" hangingPunct="0">
              <a:lnSpc>
                <a:spcPct val="90000"/>
              </a:lnSpc>
              <a:defRPr/>
            </a:pPr>
            <a:r>
              <a:rPr lang="en-US" sz="48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look like? (Matthew 5)</a:t>
            </a:r>
            <a:endParaRPr lang="en-CN" sz="3467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352462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2BAD5-3972-AB73-6D47-1725EBB84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055036-F656-38A5-77F2-6015DBEE517B}"/>
              </a:ext>
            </a:extLst>
          </p:cNvPr>
          <p:cNvSpPr txBox="1"/>
          <p:nvPr/>
        </p:nvSpPr>
        <p:spPr>
          <a:xfrm>
            <a:off x="1639503" y="1424539"/>
            <a:ext cx="9144000" cy="2529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endParaRPr lang="en-US" sz="2667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Beatitudes—this is what a transformed heart looks like.  This is what “blessed” people in God look like?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“poor in spirit”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3200" i="1" kern="0" baseline="30000" dirty="0">
              <a:solidFill>
                <a:srgbClr val="002372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B9FEC0-E9E3-5B0D-2AC7-AF151642CAC3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AA1E73-6B91-A8A7-5147-1059EC577F02}"/>
              </a:ext>
            </a:extLst>
          </p:cNvPr>
          <p:cNvSpPr txBox="1"/>
          <p:nvPr/>
        </p:nvSpPr>
        <p:spPr>
          <a:xfrm>
            <a:off x="1347537" y="179218"/>
            <a:ext cx="9496927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48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</a:t>
            </a:r>
          </a:p>
          <a:p>
            <a:pPr algn="ctr" defTabSz="1365639" hangingPunct="0">
              <a:lnSpc>
                <a:spcPct val="90000"/>
              </a:lnSpc>
              <a:defRPr/>
            </a:pPr>
            <a:r>
              <a:rPr lang="en-US" sz="48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look like? (Matthew 5)</a:t>
            </a:r>
            <a:endParaRPr lang="en-CN" sz="48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460355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2BE13-DDEF-BE5B-86B6-D05F98D87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96678CC-8CC9-B0B4-8322-1E1EF2E68010}"/>
              </a:ext>
            </a:extLst>
          </p:cNvPr>
          <p:cNvSpPr txBox="1"/>
          <p:nvPr/>
        </p:nvSpPr>
        <p:spPr>
          <a:xfrm>
            <a:off x="1524001" y="1622591"/>
            <a:ext cx="9375617" cy="2603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Beatitudes—this is what a transformed heart looks like.  This is what “blessed” people in God look like?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“poor in spirit”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“mourn”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3200" i="1" kern="0" baseline="30000" dirty="0">
              <a:solidFill>
                <a:srgbClr val="002372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DDDC67-D03A-D7F3-BB2B-0C457550EC60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2327E0-C19D-DAC2-4DEE-074F306DFCE9}"/>
              </a:ext>
            </a:extLst>
          </p:cNvPr>
          <p:cNvSpPr txBox="1"/>
          <p:nvPr/>
        </p:nvSpPr>
        <p:spPr>
          <a:xfrm>
            <a:off x="1347537" y="22152"/>
            <a:ext cx="9496927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look like? (Matthew 5)</a:t>
            </a:r>
            <a:endParaRPr lang="en-CN" sz="5333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544405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1EE59-14D3-5073-A3A4-FCEE5A7B9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A23883-80F3-ADE1-FE3E-6D86FF8F6120}"/>
              </a:ext>
            </a:extLst>
          </p:cNvPr>
          <p:cNvSpPr txBox="1"/>
          <p:nvPr/>
        </p:nvSpPr>
        <p:spPr>
          <a:xfrm>
            <a:off x="1524000" y="1656767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The Beatitudes—this is what a transformed heart looks like.  This is what “blessed” people in God look like?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endParaRPr lang="en-US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“poor in spirit”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“mourn”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marL="0" lvl="1" indent="255687" defTabSz="1365639" hangingPunct="0">
              <a:lnSpc>
                <a:spcPct val="90000"/>
              </a:lnSpc>
            </a:pPr>
            <a:r>
              <a:rPr lang="en-US" sz="3200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“gentle”</a:t>
            </a:r>
            <a:endParaRPr lang="en-CN" sz="3200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  <a:p>
            <a:pPr defTabSz="1365639" hangingPunct="0">
              <a:lnSpc>
                <a:spcPct val="90000"/>
              </a:lnSpc>
              <a:defRPr/>
            </a:pPr>
            <a:endParaRPr lang="en-US" sz="3200" i="1" kern="0" baseline="30000" dirty="0">
              <a:solidFill>
                <a:srgbClr val="002372"/>
              </a:solidFill>
              <a:latin typeface="Arial" panose="020B0604020202020204" pitchFamily="34" charset="0"/>
              <a:cs typeface="Arial" panose="020B0604020202020204" pitchFamily="34" charset="0"/>
              <a:sym typeface="Canela Text Regular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406F74-ED41-3EA8-A94A-D9C3710ACD19}"/>
              </a:ext>
            </a:extLst>
          </p:cNvPr>
          <p:cNvSpPr txBox="1"/>
          <p:nvPr/>
        </p:nvSpPr>
        <p:spPr>
          <a:xfrm>
            <a:off x="-1424763" y="765544"/>
            <a:ext cx="12092763" cy="472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endParaRPr lang="en-CN" sz="14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Canela Text Regular"/>
            </a:endParaRPr>
          </a:p>
          <a:p>
            <a:pPr algn="ctr" defTabSz="1365639" hangingPunct="0">
              <a:lnSpc>
                <a:spcPct val="90000"/>
              </a:lnSpc>
              <a:defRPr/>
            </a:pPr>
            <a:endParaRPr lang="en-CN" sz="1347" kern="0" dirty="0">
              <a:solidFill>
                <a:srgbClr val="000000"/>
              </a:solidFill>
              <a:latin typeface="Canela Text Regular"/>
              <a:sym typeface="Canela Text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A46DF4-02D0-BCAB-E233-AAEE94BE4F1D}"/>
              </a:ext>
            </a:extLst>
          </p:cNvPr>
          <p:cNvSpPr txBox="1"/>
          <p:nvPr/>
        </p:nvSpPr>
        <p:spPr>
          <a:xfrm>
            <a:off x="1347537" y="179218"/>
            <a:ext cx="9496927" cy="1569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I. What does a transformed heart </a:t>
            </a:r>
          </a:p>
          <a:p>
            <a:pPr algn="ctr" defTabSz="1365639" hangingPunct="0">
              <a:lnSpc>
                <a:spcPct val="90000"/>
              </a:lnSpc>
              <a:defRPr/>
            </a:pPr>
            <a:r>
              <a:rPr lang="en-US" sz="5333" kern="0" dirty="0">
                <a:solidFill>
                  <a:srgbClr val="000000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nela Text Regular"/>
              </a:rPr>
              <a:t>look like? (Matthew 5)</a:t>
            </a:r>
            <a:endParaRPr lang="en-CN" sz="3467" kern="0" dirty="0">
              <a:solidFill>
                <a:srgbClr val="000000"/>
              </a:solidFill>
              <a:latin typeface="Arial Narrow" panose="020B0604020202020204" pitchFamily="34" charset="0"/>
              <a:cs typeface="Arial Narrow" panose="020B0604020202020204" pitchFamily="34" charset="0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138456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8_Office 主题​​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000FF"/>
      </a:hlink>
      <a:folHlink>
        <a:srgbClr val="FF00FF"/>
      </a:folHlink>
    </a:clrScheme>
    <a:fontScheme name="Office 主题​​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5B9BD5"/>
          </a:solidFill>
          <a:prstDash val="solid"/>
          <a:miter lim="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22860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36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5B9BD5"/>
          </a:solidFill>
          <a:prstDash val="solid"/>
          <a:miter lim="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22860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36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0417 TEF" id="{181FA809-F57E-D547-98B1-BDC9E956D85F}" vid="{62CFA0B9-7987-4842-963C-3D2A80494ED9}"/>
    </a:ext>
  </a:extLst>
</a:theme>
</file>

<file path=ppt/theme/theme3.xml><?xml version="1.0" encoding="utf-8"?>
<a:theme xmlns:a="http://schemas.openxmlformats.org/drawingml/2006/main" name="6_Office 主题​​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000FF"/>
      </a:hlink>
      <a:folHlink>
        <a:srgbClr val="FF00FF"/>
      </a:folHlink>
    </a:clrScheme>
    <a:fontScheme name="Office 主题​​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5B9BD5"/>
          </a:solidFill>
          <a:prstDash val="solid"/>
          <a:miter lim="0"/>
          <a:headEnd type="none" w="med" len="med"/>
          <a:tailEnd type="none" w="med" len="med"/>
        </a:ln>
      </a:spPr>
      <a:bodyPr vert="horz" wrap="square" lIns="45719" tIns="45719" rIns="45719" bIns="45719" numCol="1" anchor="ctr" anchorCtr="0" compatLnSpc="1"/>
      <a:lstStyle>
        <a:defPPr marL="22860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zh-CN" sz="36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5B9BD5"/>
          </a:solidFill>
          <a:prstDash val="solid"/>
          <a:miter lim="0"/>
          <a:headEnd type="none" w="med" len="med"/>
          <a:tailEnd type="none" w="med" len="med"/>
        </a:ln>
      </a:spPr>
      <a:bodyPr vert="horz" wrap="square" lIns="45719" tIns="45719" rIns="45719" bIns="45719" numCol="1" anchor="ctr" anchorCtr="0" compatLnSpc="1"/>
      <a:lstStyle>
        <a:defPPr marL="22860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zh-CN" sz="36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1283</Words>
  <Application>Microsoft Macintosh PowerPoint</Application>
  <PresentationFormat>Widescreen</PresentationFormat>
  <Paragraphs>277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Aptos</vt:lpstr>
      <vt:lpstr>Aptos Display</vt:lpstr>
      <vt:lpstr>Arial</vt:lpstr>
      <vt:lpstr>Arial Narrow</vt:lpstr>
      <vt:lpstr>Canela Text Regular</vt:lpstr>
      <vt:lpstr>Helvetica</vt:lpstr>
      <vt:lpstr>Times New Roman</vt:lpstr>
      <vt:lpstr>Office Theme</vt:lpstr>
      <vt:lpstr>18_Office 主题​​</vt:lpstr>
      <vt:lpstr>6_Office 主题​​</vt:lpstr>
      <vt:lpstr>PowerPoint Presentation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Elyse Yee-Mei Shan</dc:creator>
  <cp:lastModifiedBy>Elyse Yee-Mei Shan</cp:lastModifiedBy>
  <cp:revision>1</cp:revision>
  <dcterms:created xsi:type="dcterms:W3CDTF">2025-10-17T02:55:15Z</dcterms:created>
  <dcterms:modified xsi:type="dcterms:W3CDTF">2025-10-17T02:58:31Z</dcterms:modified>
</cp:coreProperties>
</file>